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Lato"/>
    </p:embeddedFont>
    <p:embeddedFont>
      <p:font typeface="Playfair Display"/>
    </p:embeddedFont>
    <p:embeddedFont>
      <p:font typeface="Arial Unicode MS"/>
      <p:regular r:id="rId17"/>
      <p:bold r:id="rId17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font" Target="fonts/Font_1_Arial_Unicode_MS_Regular.fntdata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411C6C5-355A-4BE8-91B6-63E2FBBD00E6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JECT_WITH_CAPTION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 algn="l">
              <a:buNone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43164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40644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8088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5568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556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556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556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5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A4CE047-A1C7-4A79-AF50-07264215EC41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_WITH_CAPTION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 algn="l">
              <a:buNone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6A36D9F-6E47-4228-9DD7-BEEE8F4138C3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VERTICAL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 rot="5400000">
            <a:off x="2309400" y="-251640"/>
            <a:ext cx="4525560" cy="8229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4308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4308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4308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9C913AE-5B27-43AF-854E-C057BF5BF7E9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_TITLE_AND_VERTICAL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 rot="5400000">
            <a:off x="4732560" y="2171520"/>
            <a:ext cx="5851080" cy="2057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 rot="5400000">
            <a:off x="541800" y="190080"/>
            <a:ext cx="5851080" cy="6019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4308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4308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4308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5CCA163-1FCC-4056-BEB1-A8A5D33121BC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F7F1C9E-D598-4B4F-B666-40AF3C6DECB8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OBJEC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4308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4308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4308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9CECFF6-9FAF-4EEF-B5DB-891C0F4FAACD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HEADER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indent="0" algn="l">
              <a:buNone/>
              <a:defRPr lang="en-US" sz="4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4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5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931ECC2-5386-485A-B454-C994AF07E513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_OBJECTS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70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40644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8088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5568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4308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70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40644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8088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5568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4308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4308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7E77C3C-6107-401C-84B1-86C6122D909E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WO_OBJECTS_WITH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70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808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5568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4308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301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301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301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301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70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808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5568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4308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301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301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301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301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8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84410F-3501-41B6-B9BA-E7875D6CA35E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 algn="l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7497E4B-F22B-4DD7-86C5-78384D9A4F3A}" type="slidenum">
              <a:rPr lang="en-US" sz="12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7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84;p13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Google Shape;85;p13"/>
          <p:cNvSpPr/>
          <p:nvPr/>
        </p:nvSpPr>
        <p:spPr>
          <a:xfrm>
            <a:off x="3305520" y="2619360"/>
            <a:ext cx="5580360" cy="101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6000" b="1" u="none" strike="noStrike">
                <a:solidFill>
                  <a:srgbClr val="FFFFFF"/>
                </a:solidFill>
                <a:effectLst/>
                <a:uFillTx/>
                <a:latin typeface="Playfair Display"/>
                <a:ea typeface="Playfair Display"/>
              </a:rPr>
              <a:t>The Wellspring</a:t>
            </a:r>
            <a:endParaRPr lang="en-US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210;p22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51" name="Google Shape;211;p22"/>
          <p:cNvGraphicFramePr/>
          <p:nvPr/>
        </p:nvGraphicFramePr>
        <p:xfrm>
          <a:off x="571680" y="2819520"/>
          <a:ext cx="11048760" cy="2371320"/>
        </p:xfrm>
        <a:graphic>
          <a:graphicData uri="http://schemas.openxmlformats.org/drawingml/2006/table">
            <a:tbl>
              <a:tblPr/>
              <a:tblGrid>
                <a:gridCol w="2643120"/>
                <a:gridCol w="4354920"/>
                <a:gridCol w="4050000"/>
              </a:tblGrid>
              <a:tr h="474120"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Feature</a:t>
                      </a:r>
                      <a:endParaRPr lang="en-US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1B3022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Generic Cloud AI</a:t>
                      </a:r>
                      <a:endParaRPr lang="en-US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1B3022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The Wellspring</a:t>
                      </a:r>
                      <a:endParaRPr lang="en-US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1B3022"/>
                    </a:solidFill>
                  </a:tcPr>
                </a:tc>
              </a:tr>
              <a:tr h="474120"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Privacy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Data stored on corporate servers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100% Local (Zero Egress)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</a:tr>
              <a:tr h="474120"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Theological Depth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Generic information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Historical Orthodox Library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</a:tr>
              <a:tr h="474120"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Personal Context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Does not know your history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Pre-indexed Sermon Archive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CFD7E7"/>
                    </a:solidFill>
                  </a:tcPr>
                </a:tc>
              </a:tr>
              <a:tr h="474120"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Cost Structure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Monthly subscriptions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 lIns="63360" tIns="25200" rIns="63360" bIns="252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One-time infrastructure gift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25200" marB="25200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  <p:sp>
        <p:nvSpPr>
          <p:cNvPr id="152" name="Google Shape;212;p22"/>
          <p:cNvSpPr/>
          <p:nvPr/>
        </p:nvSpPr>
        <p:spPr>
          <a:xfrm>
            <a:off x="571680" y="3747960"/>
            <a:ext cx="264312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Google Shape;213;p22"/>
          <p:cNvSpPr/>
          <p:nvPr/>
        </p:nvSpPr>
        <p:spPr>
          <a:xfrm>
            <a:off x="3215160" y="3747960"/>
            <a:ext cx="435492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Google Shape;214;p22"/>
          <p:cNvSpPr/>
          <p:nvPr/>
        </p:nvSpPr>
        <p:spPr>
          <a:xfrm>
            <a:off x="7570080" y="3747960"/>
            <a:ext cx="405000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Google Shape;215;p22"/>
          <p:cNvSpPr/>
          <p:nvPr/>
        </p:nvSpPr>
        <p:spPr>
          <a:xfrm>
            <a:off x="571680" y="4224240"/>
            <a:ext cx="264312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Google Shape;216;p22"/>
          <p:cNvSpPr/>
          <p:nvPr/>
        </p:nvSpPr>
        <p:spPr>
          <a:xfrm>
            <a:off x="3215160" y="4224240"/>
            <a:ext cx="435492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Google Shape;217;p22"/>
          <p:cNvSpPr/>
          <p:nvPr/>
        </p:nvSpPr>
        <p:spPr>
          <a:xfrm>
            <a:off x="7570080" y="4224240"/>
            <a:ext cx="405000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Google Shape;218;p22"/>
          <p:cNvSpPr/>
          <p:nvPr/>
        </p:nvSpPr>
        <p:spPr>
          <a:xfrm>
            <a:off x="571680" y="4700520"/>
            <a:ext cx="264312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Google Shape;219;p22"/>
          <p:cNvSpPr/>
          <p:nvPr/>
        </p:nvSpPr>
        <p:spPr>
          <a:xfrm>
            <a:off x="3215160" y="4700520"/>
            <a:ext cx="435492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Google Shape;220;p22"/>
          <p:cNvSpPr/>
          <p:nvPr/>
        </p:nvSpPr>
        <p:spPr>
          <a:xfrm>
            <a:off x="7570080" y="4700520"/>
            <a:ext cx="405000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Google Shape;221;p22"/>
          <p:cNvSpPr/>
          <p:nvPr/>
        </p:nvSpPr>
        <p:spPr>
          <a:xfrm>
            <a:off x="571680" y="5176800"/>
            <a:ext cx="264312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Google Shape;222;p22"/>
          <p:cNvSpPr/>
          <p:nvPr/>
        </p:nvSpPr>
        <p:spPr>
          <a:xfrm>
            <a:off x="3215160" y="5176800"/>
            <a:ext cx="435492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Google Shape;223;p22"/>
          <p:cNvSpPr/>
          <p:nvPr/>
        </p:nvSpPr>
        <p:spPr>
          <a:xfrm>
            <a:off x="7570080" y="5176800"/>
            <a:ext cx="4050000" cy="9000"/>
          </a:xfrm>
          <a:prstGeom prst="rect">
            <a:avLst/>
          </a:prstGeom>
          <a:solidFill>
            <a:srgbClr val="E2E8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4680" bIns="4680"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Google Shape;224;p22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Wellspring vs. Cloud AI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Google Shape;225;p22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230;p23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Google Shape;231;p23"/>
          <p:cNvSpPr/>
          <p:nvPr/>
        </p:nvSpPr>
        <p:spPr>
          <a:xfrm>
            <a:off x="571680" y="5219640"/>
            <a:ext cx="11048760" cy="28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i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As you add every sermon and study, the "Wellspring" becomes an exponentially more valuable theological asset for the church.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8" name="Google Shape;232;p23" descr="image.png"/>
          <p:cNvPicPr/>
          <p:nvPr/>
        </p:nvPicPr>
        <p:blipFill>
          <a:blip r:embed="rId2"/>
          <a:stretch/>
        </p:blipFill>
        <p:spPr>
          <a:xfrm>
            <a:off x="571680" y="2171880"/>
            <a:ext cx="11048760" cy="285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9" name="Google Shape;233;p23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Building a Lifetime Archive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Google Shape;234;p23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239;p24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" name="Google Shape;240;p24" descr="image.png"/>
          <p:cNvPicPr/>
          <p:nvPr/>
        </p:nvPicPr>
        <p:blipFill>
          <a:blip r:embed="rId2"/>
          <a:stretch/>
        </p:blipFill>
        <p:spPr>
          <a:xfrm>
            <a:off x="571680" y="2243160"/>
            <a:ext cx="5428800" cy="238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3" name="Google Shape;241;p24" descr="image.png"/>
          <p:cNvPicPr/>
          <p:nvPr/>
        </p:nvPicPr>
        <p:blipFill>
          <a:blip r:embed="rId3"/>
          <a:stretch/>
        </p:blipFill>
        <p:spPr>
          <a:xfrm>
            <a:off x="6191280" y="2243160"/>
            <a:ext cx="5428800" cy="2381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Google Shape;242;p24"/>
          <p:cNvSpPr/>
          <p:nvPr/>
        </p:nvSpPr>
        <p:spPr>
          <a:xfrm>
            <a:off x="435600" y="4624560"/>
            <a:ext cx="570024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Greats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5" name="Google Shape;243;p24"/>
          <p:cNvSpPr/>
          <p:nvPr/>
        </p:nvSpPr>
        <p:spPr>
          <a:xfrm>
            <a:off x="571680" y="4862520"/>
            <a:ext cx="542880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Matthew Henry, Spurgeon, Calvin, and Wesley pre-indexed for research.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Google Shape;244;p24"/>
          <p:cNvSpPr/>
          <p:nvPr/>
        </p:nvSpPr>
        <p:spPr>
          <a:xfrm>
            <a:off x="6055560" y="4624560"/>
            <a:ext cx="570024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Personal Harvest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Google Shape;245;p24"/>
          <p:cNvSpPr/>
          <p:nvPr/>
        </p:nvSpPr>
        <p:spPr>
          <a:xfrm>
            <a:off x="6191280" y="4862520"/>
            <a:ext cx="542880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Your unique sermon graphics and video generation engine built locally.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8" name="Google Shape;246;p24" descr="image.png"/>
          <p:cNvPicPr/>
          <p:nvPr/>
        </p:nvPicPr>
        <p:blipFill>
          <a:blip r:embed="rId4"/>
          <a:stretch/>
        </p:blipFill>
        <p:spPr>
          <a:xfrm>
            <a:off x="571680" y="2243160"/>
            <a:ext cx="5428800" cy="238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Google Shape;247;p24" descr="image.png"/>
          <p:cNvPicPr/>
          <p:nvPr/>
        </p:nvPicPr>
        <p:blipFill>
          <a:blip r:embed="rId5"/>
          <a:stretch/>
        </p:blipFill>
        <p:spPr>
          <a:xfrm>
            <a:off x="6191280" y="2243160"/>
            <a:ext cx="5428800" cy="2381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0" name="Google Shape;248;p24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Foundation: Pre-Loaded Library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Google Shape;249;p24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254;p25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3" name="Google Shape;255;p25"/>
          <p:cNvSpPr/>
          <p:nvPr/>
        </p:nvSpPr>
        <p:spPr>
          <a:xfrm>
            <a:off x="571680" y="3738600"/>
            <a:ext cx="11048760" cy="37800"/>
          </a:xfrm>
          <a:prstGeom prst="rect">
            <a:avLst/>
          </a:prstGeom>
          <a:solidFill>
            <a:srgbClr val="1B302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9080" bIns="1908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4" name="Google Shape;256;p25"/>
          <p:cNvSpPr/>
          <p:nvPr/>
        </p:nvSpPr>
        <p:spPr>
          <a:xfrm>
            <a:off x="507960" y="3814920"/>
            <a:ext cx="266796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Input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Google Shape;257;p25"/>
          <p:cNvSpPr/>
          <p:nvPr/>
        </p:nvSpPr>
        <p:spPr>
          <a:xfrm>
            <a:off x="571680" y="4052880"/>
            <a:ext cx="2540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Import Notion chunks or rough notes.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Google Shape;258;p25"/>
          <p:cNvSpPr/>
          <p:nvPr/>
        </p:nvSpPr>
        <p:spPr>
          <a:xfrm>
            <a:off x="3344040" y="3814920"/>
            <a:ext cx="266796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Cross-Ref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Google Shape;259;p25"/>
          <p:cNvSpPr/>
          <p:nvPr/>
        </p:nvSpPr>
        <p:spPr>
          <a:xfrm>
            <a:off x="3407400" y="4052880"/>
            <a:ext cx="2540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AI compares text with Church History.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Google Shape;260;p25"/>
          <p:cNvSpPr/>
          <p:nvPr/>
        </p:nvSpPr>
        <p:spPr>
          <a:xfrm>
            <a:off x="6179760" y="3814920"/>
            <a:ext cx="266796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Synthesize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Google Shape;261;p25"/>
          <p:cNvSpPr/>
          <p:nvPr/>
        </p:nvSpPr>
        <p:spPr>
          <a:xfrm>
            <a:off x="6243480" y="4052880"/>
            <a:ext cx="2540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Listen to an Audio Brief on the move.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Google Shape;262;p25"/>
          <p:cNvSpPr/>
          <p:nvPr/>
        </p:nvSpPr>
        <p:spPr>
          <a:xfrm>
            <a:off x="9015840" y="3814920"/>
            <a:ext cx="266796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Deliver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Google Shape;263;p25"/>
          <p:cNvSpPr/>
          <p:nvPr/>
        </p:nvSpPr>
        <p:spPr>
          <a:xfrm>
            <a:off x="9079200" y="4052880"/>
            <a:ext cx="2540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Preach with deep, multi-layered insights.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Google Shape;264;p25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Sabbath-Ready Workflow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Google Shape;265;p25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4" name="Google Shape;266;p25"/>
          <p:cNvSpPr/>
          <p:nvPr/>
        </p:nvSpPr>
        <p:spPr>
          <a:xfrm>
            <a:off x="1746720" y="3251880"/>
            <a:ext cx="190080" cy="190080"/>
          </a:xfrm>
          <a:prstGeom prst="roundRect">
            <a:avLst>
              <a:gd name="adj" fmla="val 50000"/>
            </a:avLst>
          </a:prstGeom>
          <a:solidFill>
            <a:srgbClr val="FDFBF7"/>
          </a:solidFill>
          <a:ln w="38100">
            <a:solidFill>
              <a:srgbClr val="1B302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Google Shape;267;p25"/>
          <p:cNvSpPr/>
          <p:nvPr/>
        </p:nvSpPr>
        <p:spPr>
          <a:xfrm>
            <a:off x="4582800" y="3263760"/>
            <a:ext cx="190080" cy="190080"/>
          </a:xfrm>
          <a:prstGeom prst="roundRect">
            <a:avLst>
              <a:gd name="adj" fmla="val 50000"/>
            </a:avLst>
          </a:prstGeom>
          <a:solidFill>
            <a:srgbClr val="FDFBF7"/>
          </a:solidFill>
          <a:ln w="38100">
            <a:solidFill>
              <a:srgbClr val="1B302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Google Shape;268;p25"/>
          <p:cNvSpPr/>
          <p:nvPr/>
        </p:nvSpPr>
        <p:spPr>
          <a:xfrm>
            <a:off x="7418880" y="3263760"/>
            <a:ext cx="190080" cy="190080"/>
          </a:xfrm>
          <a:prstGeom prst="roundRect">
            <a:avLst>
              <a:gd name="adj" fmla="val 50000"/>
            </a:avLst>
          </a:prstGeom>
          <a:solidFill>
            <a:srgbClr val="FDFBF7"/>
          </a:solidFill>
          <a:ln w="38100">
            <a:solidFill>
              <a:srgbClr val="1B302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Google Shape;269;p25"/>
          <p:cNvSpPr/>
          <p:nvPr/>
        </p:nvSpPr>
        <p:spPr>
          <a:xfrm>
            <a:off x="10254600" y="3263760"/>
            <a:ext cx="190080" cy="190080"/>
          </a:xfrm>
          <a:prstGeom prst="roundRect">
            <a:avLst>
              <a:gd name="adj" fmla="val 50000"/>
            </a:avLst>
          </a:prstGeom>
          <a:solidFill>
            <a:srgbClr val="FDFBF7"/>
          </a:solidFill>
          <a:ln w="38100">
            <a:solidFill>
              <a:srgbClr val="1B302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274;p26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9" name="Google Shape;275;p26" descr="image.png"/>
          <p:cNvPicPr/>
          <p:nvPr/>
        </p:nvPicPr>
        <p:blipFill>
          <a:blip r:embed="rId2"/>
          <a:stretch/>
        </p:blipFill>
        <p:spPr>
          <a:xfrm>
            <a:off x="571680" y="2004840"/>
            <a:ext cx="5285880" cy="380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0" name="Google Shape;276;p26" descr="image.png"/>
          <p:cNvPicPr/>
          <p:nvPr/>
        </p:nvPicPr>
        <p:blipFill>
          <a:blip r:embed="rId3"/>
          <a:stretch/>
        </p:blipFill>
        <p:spPr>
          <a:xfrm>
            <a:off x="571680" y="2004840"/>
            <a:ext cx="5285880" cy="380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Google Shape;277;p26"/>
          <p:cNvSpPr/>
          <p:nvPr/>
        </p:nvSpPr>
        <p:spPr>
          <a:xfrm>
            <a:off x="6334200" y="2933640"/>
            <a:ext cx="555048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Workshop Bundle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Google Shape;278;p26"/>
          <p:cNvSpPr/>
          <p:nvPr/>
        </p:nvSpPr>
        <p:spPr>
          <a:xfrm>
            <a:off x="6334200" y="3171960"/>
            <a:ext cx="5285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We deploy this system on a dedicated, high-performance MacBook Pro (M5 Pro) with 48GB Unified Memory.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Google Shape;279;p26"/>
          <p:cNvSpPr/>
          <p:nvPr/>
        </p:nvSpPr>
        <p:spPr>
          <a:xfrm>
            <a:off x="6334200" y="3886200"/>
            <a:ext cx="5285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It comes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fully configured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. No technical setup, no IT headaches. Open the lid and start your sanctuary study.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Google Shape;280;p26"/>
          <p:cNvSpPr/>
          <p:nvPr/>
        </p:nvSpPr>
        <p:spPr>
          <a:xfrm>
            <a:off x="6334200" y="4648320"/>
            <a:ext cx="555012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One-time Gift: $7,495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Google Shape;281;p26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Turnkey Infrastructure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Google Shape;282;p26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91;p14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" name="Google Shape;92;p14"/>
          <p:cNvSpPr/>
          <p:nvPr/>
        </p:nvSpPr>
        <p:spPr>
          <a:xfrm>
            <a:off x="1595520" y="1890720"/>
            <a:ext cx="9000720" cy="152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45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"Come apart - before you come apart!"</a:t>
            </a:r>
            <a:endParaRPr lang="en-US" sz="4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Google Shape;93;p14"/>
          <p:cNvSpPr/>
          <p:nvPr/>
        </p:nvSpPr>
        <p:spPr>
          <a:xfrm>
            <a:off x="1809720" y="3795840"/>
            <a:ext cx="8572320" cy="3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2100" b="0" i="1" u="none" strike="noStrike">
                <a:solidFill>
                  <a:srgbClr val="5C4033"/>
                </a:solidFill>
                <a:effectLst/>
                <a:uFillTx/>
                <a:latin typeface="Lato"/>
                <a:ea typeface="Lato"/>
              </a:rPr>
              <a:t>— Mark 6:31</a:t>
            </a:r>
            <a:endParaRPr lang="en-US" sz="2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Google Shape;94;p14"/>
          <p:cNvSpPr/>
          <p:nvPr/>
        </p:nvSpPr>
        <p:spPr>
          <a:xfrm>
            <a:off x="1809720" y="4481640"/>
            <a:ext cx="8572320" cy="34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475569"/>
                </a:solidFill>
                <a:effectLst/>
                <a:uFillTx/>
                <a:latin typeface="Lato"/>
                <a:ea typeface="Lato"/>
              </a:rPr>
              <a:t>A project designed to refresh the mind and preserve the voice of the modern minister.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99;p15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" name="Google Shape;100;p15" descr="image.png"/>
          <p:cNvPicPr/>
          <p:nvPr/>
        </p:nvPicPr>
        <p:blipFill>
          <a:blip r:embed="rId2"/>
          <a:stretch/>
        </p:blipFill>
        <p:spPr>
          <a:xfrm>
            <a:off x="571680" y="2004840"/>
            <a:ext cx="5285880" cy="380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" name="Google Shape;101;p15" descr="image.png"/>
          <p:cNvPicPr/>
          <p:nvPr/>
        </p:nvPicPr>
        <p:blipFill>
          <a:blip r:embed="rId3"/>
          <a:stretch/>
        </p:blipFill>
        <p:spPr>
          <a:xfrm>
            <a:off x="571680" y="2004840"/>
            <a:ext cx="5285880" cy="380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Google Shape;102;p15"/>
          <p:cNvSpPr/>
          <p:nvPr/>
        </p:nvSpPr>
        <p:spPr>
          <a:xfrm>
            <a:off x="6334200" y="2567160"/>
            <a:ext cx="555048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Lost in the Noise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Google Shape;103;p15"/>
          <p:cNvSpPr/>
          <p:nvPr/>
        </p:nvSpPr>
        <p:spPr>
          <a:xfrm>
            <a:off x="6334200" y="2805120"/>
            <a:ext cx="5285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Pastors produce a lifetime of wisdom—thousands of pages of sermons, notes, and slides. Yet, much of it is: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Google Shape;104;p15"/>
          <p:cNvSpPr/>
          <p:nvPr/>
        </p:nvSpPr>
        <p:spPr>
          <a:xfrm>
            <a:off x="6334200" y="4538520"/>
            <a:ext cx="5285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This fragmentation leads to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burnout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and the loss of a theological legacy.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Google Shape;105;p15"/>
          <p:cNvSpPr/>
          <p:nvPr/>
        </p:nvSpPr>
        <p:spPr>
          <a:xfrm>
            <a:off x="6334200" y="3529080"/>
            <a:ext cx="5285880" cy="28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84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Scattered across old hard drives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Google Shape;106;p15"/>
          <p:cNvSpPr/>
          <p:nvPr/>
        </p:nvSpPr>
        <p:spPr>
          <a:xfrm>
            <a:off x="6334200" y="3814920"/>
            <a:ext cx="5285880" cy="28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84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Buried in unsearchable Word docs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Google Shape;107;p15"/>
          <p:cNvSpPr/>
          <p:nvPr/>
        </p:nvSpPr>
        <p:spPr>
          <a:xfrm>
            <a:off x="6334200" y="4100400"/>
            <a:ext cx="5285880" cy="28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84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Locked away in "cloud" subscriptions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6" name="Google Shape;108;p15" descr="image.png"/>
          <p:cNvPicPr/>
          <p:nvPr/>
        </p:nvPicPr>
        <p:blipFill>
          <a:blip r:embed="rId4"/>
          <a:stretch/>
        </p:blipFill>
        <p:spPr>
          <a:xfrm>
            <a:off x="6334200" y="3581280"/>
            <a:ext cx="190080" cy="19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Google Shape;109;p15" descr="image.png"/>
          <p:cNvPicPr/>
          <p:nvPr/>
        </p:nvPicPr>
        <p:blipFill>
          <a:blip r:embed="rId5"/>
          <a:stretch/>
        </p:blipFill>
        <p:spPr>
          <a:xfrm>
            <a:off x="6334200" y="3867120"/>
            <a:ext cx="190080" cy="19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Google Shape;110;p15" descr="image.png"/>
          <p:cNvPicPr/>
          <p:nvPr/>
        </p:nvPicPr>
        <p:blipFill>
          <a:blip r:embed="rId6"/>
          <a:stretch/>
        </p:blipFill>
        <p:spPr>
          <a:xfrm>
            <a:off x="6334200" y="4152960"/>
            <a:ext cx="190080" cy="199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Google Shape;111;p15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Fragmentation Problem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Google Shape;112;p15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117;p16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" name="Google Shape;118;p16" descr="image.png"/>
          <p:cNvPicPr/>
          <p:nvPr/>
        </p:nvPicPr>
        <p:blipFill>
          <a:blip r:embed="rId2"/>
          <a:stretch/>
        </p:blipFill>
        <p:spPr>
          <a:xfrm>
            <a:off x="6834240" y="1766880"/>
            <a:ext cx="4285800" cy="428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Google Shape;119;p16"/>
          <p:cNvSpPr/>
          <p:nvPr/>
        </p:nvSpPr>
        <p:spPr>
          <a:xfrm>
            <a:off x="571680" y="2933640"/>
            <a:ext cx="555048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A Sovereign "Second Brain"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Google Shape;120;p16"/>
          <p:cNvSpPr/>
          <p:nvPr/>
        </p:nvSpPr>
        <p:spPr>
          <a:xfrm>
            <a:off x="571680" y="3171960"/>
            <a:ext cx="52858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The Wellspring is a unified, offline platform that gathers your work into one intelligent space. It acts as a permanent, searchable companion for your study.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Google Shape;121;p16"/>
          <p:cNvSpPr/>
          <p:nvPr/>
        </p:nvSpPr>
        <p:spPr>
          <a:xfrm>
            <a:off x="571680" y="4172040"/>
            <a:ext cx="5285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It combines your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past wisdom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with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historical giants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to empower your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future messages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6" name="Google Shape;122;p16" descr="image.png"/>
          <p:cNvPicPr/>
          <p:nvPr/>
        </p:nvPicPr>
        <p:blipFill>
          <a:blip r:embed="rId3"/>
          <a:stretch/>
        </p:blipFill>
        <p:spPr>
          <a:xfrm>
            <a:off x="6834240" y="1766880"/>
            <a:ext cx="4285800" cy="428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Google Shape;123;p16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Solution: A Digital Sanctuary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Google Shape;124;p16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29;p17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0" name="Google Shape;130;p17" descr="image.png"/>
          <p:cNvPicPr/>
          <p:nvPr/>
        </p:nvPicPr>
        <p:blipFill>
          <a:blip r:embed="rId2"/>
          <a:stretch/>
        </p:blipFill>
        <p:spPr>
          <a:xfrm>
            <a:off x="571680" y="2695680"/>
            <a:ext cx="3492360" cy="242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Google Shape;131;p17" descr="image.png"/>
          <p:cNvPicPr/>
          <p:nvPr/>
        </p:nvPicPr>
        <p:blipFill>
          <a:blip r:embed="rId3"/>
          <a:stretch/>
        </p:blipFill>
        <p:spPr>
          <a:xfrm>
            <a:off x="4349880" y="2695680"/>
            <a:ext cx="3492360" cy="242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Google Shape;132;p17" descr="image.png"/>
          <p:cNvPicPr/>
          <p:nvPr/>
        </p:nvPicPr>
        <p:blipFill>
          <a:blip r:embed="rId4"/>
          <a:stretch/>
        </p:blipFill>
        <p:spPr>
          <a:xfrm>
            <a:off x="8128080" y="2695680"/>
            <a:ext cx="3492360" cy="2428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Google Shape;133;p17" descr="image.png"/>
          <p:cNvPicPr/>
          <p:nvPr/>
        </p:nvPicPr>
        <p:blipFill>
          <a:blip r:embed="rId5"/>
          <a:stretch/>
        </p:blipFill>
        <p:spPr>
          <a:xfrm>
            <a:off x="2146320" y="2990880"/>
            <a:ext cx="342720" cy="456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" name="Google Shape;134;p17"/>
          <p:cNvSpPr/>
          <p:nvPr/>
        </p:nvSpPr>
        <p:spPr>
          <a:xfrm>
            <a:off x="794160" y="3591000"/>
            <a:ext cx="304668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Your Voice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Google Shape;135;p17"/>
          <p:cNvSpPr/>
          <p:nvPr/>
        </p:nvSpPr>
        <p:spPr>
          <a:xfrm>
            <a:off x="866880" y="3828960"/>
            <a:ext cx="290160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A searchable database of every sermon, PowerPoint, and note you have ever written.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6" name="Google Shape;136;p17" descr="image.png"/>
          <p:cNvPicPr/>
          <p:nvPr/>
        </p:nvPicPr>
        <p:blipFill>
          <a:blip r:embed="rId6"/>
          <a:stretch/>
        </p:blipFill>
        <p:spPr>
          <a:xfrm>
            <a:off x="5896080" y="2990880"/>
            <a:ext cx="399600" cy="456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" name="Google Shape;137;p17"/>
          <p:cNvSpPr/>
          <p:nvPr/>
        </p:nvSpPr>
        <p:spPr>
          <a:xfrm>
            <a:off x="4572360" y="3591000"/>
            <a:ext cx="304668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Library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Google Shape;138;p17"/>
          <p:cNvSpPr/>
          <p:nvPr/>
        </p:nvSpPr>
        <p:spPr>
          <a:xfrm>
            <a:off x="4645080" y="3828960"/>
            <a:ext cx="290160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Historical commentaries from Matthew Henry, Spurgeon, Calvin, and Wesley.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9" name="Google Shape;139;p17" descr="image.png"/>
          <p:cNvPicPr/>
          <p:nvPr/>
        </p:nvPicPr>
        <p:blipFill>
          <a:blip r:embed="rId7"/>
          <a:stretch/>
        </p:blipFill>
        <p:spPr>
          <a:xfrm>
            <a:off x="9617040" y="2990880"/>
            <a:ext cx="514080" cy="456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" name="Google Shape;140;p17"/>
          <p:cNvSpPr/>
          <p:nvPr/>
        </p:nvSpPr>
        <p:spPr>
          <a:xfrm>
            <a:off x="8350920" y="3591000"/>
            <a:ext cx="304668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Word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Google Shape;141;p17"/>
          <p:cNvSpPr/>
          <p:nvPr/>
        </p:nvSpPr>
        <p:spPr>
          <a:xfrm>
            <a:off x="8423280" y="3828960"/>
            <a:ext cx="290160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The ASV Bible integrated with Strong's Concordance and TSK cross-references.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Google Shape;142;p17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Three Pillars of The Wellspring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Google Shape;143;p17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48;p18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5" name="Google Shape;149;p18"/>
          <p:cNvSpPr/>
          <p:nvPr/>
        </p:nvSpPr>
        <p:spPr>
          <a:xfrm>
            <a:off x="571680" y="571680"/>
            <a:ext cx="52002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The Audio Brief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Google Shape;150;p18"/>
          <p:cNvSpPr/>
          <p:nvPr/>
        </p:nvSpPr>
        <p:spPr>
          <a:xfrm>
            <a:off x="571680" y="1228680"/>
            <a:ext cx="495252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07" name="Google Shape;151;p18" descr="image.png"/>
          <p:cNvPicPr/>
          <p:nvPr/>
        </p:nvPicPr>
        <p:blipFill>
          <a:blip r:embed="rId2"/>
          <a:stretch/>
        </p:blipFill>
        <p:spPr>
          <a:xfrm>
            <a:off x="6095880" y="0"/>
            <a:ext cx="60955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Google Shape;152;p18"/>
          <p:cNvSpPr/>
          <p:nvPr/>
        </p:nvSpPr>
        <p:spPr>
          <a:xfrm>
            <a:off x="571680" y="1533600"/>
            <a:ext cx="520020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Listen to Your Study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Google Shape;153;p18"/>
          <p:cNvSpPr/>
          <p:nvPr/>
        </p:nvSpPr>
        <p:spPr>
          <a:xfrm>
            <a:off x="571680" y="1771560"/>
            <a:ext cx="495252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Our offline system (ACE 1.5 + Whisper) generates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private podcasts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directly from your study notes.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Google Shape;154;p18"/>
          <p:cNvSpPr/>
          <p:nvPr/>
        </p:nvSpPr>
        <p:spPr>
          <a:xfrm>
            <a:off x="571680" y="2486160"/>
            <a:ext cx="495252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Review your sermon outline or a summary of historical commentaries while you drive or walk—allowing for "passive reflection" and refreshment.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59;p19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Google Shape;160;p19" descr="image.png"/>
          <p:cNvPicPr/>
          <p:nvPr/>
        </p:nvPicPr>
        <p:blipFill>
          <a:blip r:embed="rId2"/>
          <a:stretch/>
        </p:blipFill>
        <p:spPr>
          <a:xfrm>
            <a:off x="571680" y="2004840"/>
            <a:ext cx="5285880" cy="380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3" name="Google Shape;161;p19" descr="image.png"/>
          <p:cNvPicPr/>
          <p:nvPr/>
        </p:nvPicPr>
        <p:blipFill>
          <a:blip r:embed="rId3"/>
          <a:stretch/>
        </p:blipFill>
        <p:spPr>
          <a:xfrm>
            <a:off x="571680" y="2004840"/>
            <a:ext cx="5285880" cy="380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4" name="Google Shape;162;p19"/>
          <p:cNvSpPr/>
          <p:nvPr/>
        </p:nvSpPr>
        <p:spPr>
          <a:xfrm>
            <a:off x="6334200" y="2781360"/>
            <a:ext cx="555012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"What did we decide last year?"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Google Shape;163;p19"/>
          <p:cNvSpPr/>
          <p:nvPr/>
        </p:nvSpPr>
        <p:spPr>
          <a:xfrm>
            <a:off x="6334200" y="3019320"/>
            <a:ext cx="5285880" cy="92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Board meetings and budget sessions often involve promises and commitments. With The Wellspring, you have an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Institutional Memory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: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Google Shape;164;p19"/>
          <p:cNvSpPr/>
          <p:nvPr/>
        </p:nvSpPr>
        <p:spPr>
          <a:xfrm>
            <a:off x="6334200" y="4029120"/>
            <a:ext cx="528588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84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Instant Search: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Find any meeting in 2 seconds.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Google Shape;165;p19"/>
          <p:cNvSpPr/>
          <p:nvPr/>
        </p:nvSpPr>
        <p:spPr>
          <a:xfrm>
            <a:off x="6334200" y="4314960"/>
            <a:ext cx="528588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84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Task Tracking: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Recall exactly what you said you'd attend.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Google Shape;166;p19"/>
          <p:cNvSpPr/>
          <p:nvPr/>
        </p:nvSpPr>
        <p:spPr>
          <a:xfrm>
            <a:off x="6334200" y="4600440"/>
            <a:ext cx="528588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3336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Decision Continuity: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Connect budget goals to results.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9" name="Google Shape;167;p19" descr="image.png"/>
          <p:cNvPicPr/>
          <p:nvPr/>
        </p:nvPicPr>
        <p:blipFill>
          <a:blip r:embed="rId4"/>
          <a:stretch/>
        </p:blipFill>
        <p:spPr>
          <a:xfrm>
            <a:off x="6334200" y="4081320"/>
            <a:ext cx="190080" cy="19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Google Shape;168;p19" descr="image.png"/>
          <p:cNvPicPr/>
          <p:nvPr/>
        </p:nvPicPr>
        <p:blipFill>
          <a:blip r:embed="rId5"/>
          <a:stretch/>
        </p:blipFill>
        <p:spPr>
          <a:xfrm>
            <a:off x="6334200" y="4367160"/>
            <a:ext cx="190080" cy="19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Google Shape;169;p19" descr="image.png"/>
          <p:cNvPicPr/>
          <p:nvPr/>
        </p:nvPicPr>
        <p:blipFill>
          <a:blip r:embed="rId6"/>
          <a:stretch/>
        </p:blipFill>
        <p:spPr>
          <a:xfrm>
            <a:off x="6334200" y="4653000"/>
            <a:ext cx="237600" cy="199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" name="Google Shape;170;p19"/>
          <p:cNvSpPr/>
          <p:nvPr/>
        </p:nvSpPr>
        <p:spPr>
          <a:xfrm>
            <a:off x="571680" y="571680"/>
            <a:ext cx="11601360" cy="50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Administrative Stewardship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Google Shape;171;p19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76;p20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Google Shape;177;p20" descr="image.png"/>
          <p:cNvPicPr/>
          <p:nvPr/>
        </p:nvPicPr>
        <p:blipFill>
          <a:blip r:embed="rId2"/>
          <a:stretch/>
        </p:blipFill>
        <p:spPr>
          <a:xfrm>
            <a:off x="6334200" y="2004840"/>
            <a:ext cx="5285880" cy="380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" name="Google Shape;178;p20"/>
          <p:cNvSpPr/>
          <p:nvPr/>
        </p:nvSpPr>
        <p:spPr>
          <a:xfrm>
            <a:off x="571680" y="2924280"/>
            <a:ext cx="555012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Total Privacy. Absolute Recall.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Google Shape;179;p20"/>
          <p:cNvSpPr/>
          <p:nvPr/>
        </p:nvSpPr>
        <p:spPr>
          <a:xfrm>
            <a:off x="571680" y="3162240"/>
            <a:ext cx="5285880" cy="57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Pastoral counseling is a heavy responsibility. The Wellspring helps you honor that trust with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continuity and care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: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8" name="Google Shape;180;p20" descr="image.png"/>
          <p:cNvPicPr/>
          <p:nvPr/>
        </p:nvPicPr>
        <p:blipFill>
          <a:blip r:embed="rId3"/>
          <a:stretch/>
        </p:blipFill>
        <p:spPr>
          <a:xfrm>
            <a:off x="6334200" y="2004840"/>
            <a:ext cx="5285880" cy="380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Google Shape;181;p20"/>
          <p:cNvSpPr/>
          <p:nvPr/>
        </p:nvSpPr>
        <p:spPr>
          <a:xfrm>
            <a:off x="571680" y="3886200"/>
            <a:ext cx="528588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84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100% Offline: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Notes never touch the cloud or servers.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Google Shape;182;p20"/>
          <p:cNvSpPr/>
          <p:nvPr/>
        </p:nvSpPr>
        <p:spPr>
          <a:xfrm>
            <a:off x="571680" y="4172040"/>
            <a:ext cx="528588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84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Journey Context: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Instantly recall where a family left off.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Google Shape;183;p20"/>
          <p:cNvSpPr/>
          <p:nvPr/>
        </p:nvSpPr>
        <p:spPr>
          <a:xfrm>
            <a:off x="571680" y="4457880"/>
            <a:ext cx="528588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6676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Sovereign Vault:</a:t>
            </a: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 You own the data; no subscriptions.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2" name="Google Shape;184;p20" descr="image.png"/>
          <p:cNvPicPr/>
          <p:nvPr/>
        </p:nvPicPr>
        <p:blipFill>
          <a:blip r:embed="rId4"/>
          <a:stretch/>
        </p:blipFill>
        <p:spPr>
          <a:xfrm>
            <a:off x="571680" y="3938760"/>
            <a:ext cx="190080" cy="19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Google Shape;185;p20" descr="image.png"/>
          <p:cNvPicPr/>
          <p:nvPr/>
        </p:nvPicPr>
        <p:blipFill>
          <a:blip r:embed="rId5"/>
          <a:stretch/>
        </p:blipFill>
        <p:spPr>
          <a:xfrm>
            <a:off x="571680" y="4224240"/>
            <a:ext cx="190080" cy="19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4" name="Google Shape;186;p20" descr="image.png"/>
          <p:cNvPicPr/>
          <p:nvPr/>
        </p:nvPicPr>
        <p:blipFill>
          <a:blip r:embed="rId6"/>
          <a:stretch/>
        </p:blipFill>
        <p:spPr>
          <a:xfrm>
            <a:off x="571680" y="4510080"/>
            <a:ext cx="171000" cy="199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Google Shape;187;p20"/>
          <p:cNvSpPr/>
          <p:nvPr/>
        </p:nvSpPr>
        <p:spPr>
          <a:xfrm>
            <a:off x="571680" y="571680"/>
            <a:ext cx="11601360" cy="50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A Sacred Trust: Secure Counseling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Google Shape;188;p20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DFB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93;p21" descr="image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" name="Google Shape;194;p21"/>
          <p:cNvSpPr/>
          <p:nvPr/>
        </p:nvSpPr>
        <p:spPr>
          <a:xfrm>
            <a:off x="571680" y="3009960"/>
            <a:ext cx="5285880" cy="14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1250" b="1" u="none" strike="noStrike">
                <a:solidFill>
                  <a:srgbClr val="1B3022"/>
                </a:solidFill>
                <a:effectLst/>
                <a:uFillTx/>
                <a:latin typeface="Lato"/>
                <a:ea typeface="Lato"/>
              </a:rPr>
              <a:t>100%</a:t>
            </a:r>
            <a:endParaRPr lang="en-US" sz="112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Google Shape;195;p21"/>
          <p:cNvSpPr/>
          <p:nvPr/>
        </p:nvSpPr>
        <p:spPr>
          <a:xfrm>
            <a:off x="571680" y="4438800"/>
            <a:ext cx="5285880" cy="37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400" b="1" u="none" strike="noStrike">
                <a:solidFill>
                  <a:srgbClr val="5C4033"/>
                </a:solidFill>
                <a:effectLst/>
                <a:uFillTx/>
                <a:latin typeface="Lato"/>
                <a:ea typeface="Lato"/>
              </a:rPr>
              <a:t>OFFLINE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Google Shape;196;p21"/>
          <p:cNvSpPr/>
          <p:nvPr/>
        </p:nvSpPr>
        <p:spPr>
          <a:xfrm>
            <a:off x="6334200" y="2924280"/>
            <a:ext cx="5550480" cy="2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41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No Data Egress. Zero Cloud.</a:t>
            </a:r>
            <a:endParaRPr lang="en-US" sz="141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Google Shape;197;p21"/>
          <p:cNvSpPr/>
          <p:nvPr/>
        </p:nvSpPr>
        <p:spPr>
          <a:xfrm>
            <a:off x="6334200" y="3162240"/>
            <a:ext cx="5285880" cy="5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Most AI tools sell your data or monitor your thoughts. The Wellspring is a fortress. </a:t>
            </a:r>
            <a:r>
              <a:rPr lang="en-US" sz="1500" b="1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Zero data ever leaves the device.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Google Shape;198;p21"/>
          <p:cNvSpPr/>
          <p:nvPr/>
        </p:nvSpPr>
        <p:spPr>
          <a:xfrm>
            <a:off x="6334200" y="3886200"/>
            <a:ext cx="5285880" cy="28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8584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Absolute Intellectual Property Privacy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Google Shape;199;p21"/>
          <p:cNvSpPr/>
          <p:nvPr/>
        </p:nvSpPr>
        <p:spPr>
          <a:xfrm>
            <a:off x="6334200" y="4172040"/>
            <a:ext cx="5285880" cy="28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26676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Works anywhere, even without internet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Google Shape;200;p21"/>
          <p:cNvSpPr/>
          <p:nvPr/>
        </p:nvSpPr>
        <p:spPr>
          <a:xfrm>
            <a:off x="6334200" y="4457880"/>
            <a:ext cx="5285880" cy="28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14280" tIns="0" rIns="0" bIns="0" anchor="t">
            <a:spAutoFit/>
          </a:bodyPr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-US" sz="1500" b="0" u="none" strike="noStrike">
                <a:solidFill>
                  <a:srgbClr val="334155"/>
                </a:solidFill>
                <a:effectLst/>
                <a:uFillTx/>
                <a:latin typeface="Lato"/>
                <a:ea typeface="Lato"/>
              </a:rPr>
              <a:t>No recurring subscription fees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5" name="Google Shape;201;p21" descr="image.png"/>
          <p:cNvPicPr/>
          <p:nvPr/>
        </p:nvPicPr>
        <p:blipFill>
          <a:blip r:embed="rId2"/>
          <a:stretch/>
        </p:blipFill>
        <p:spPr>
          <a:xfrm>
            <a:off x="6334200" y="3938760"/>
            <a:ext cx="190080" cy="19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Google Shape;202;p21" descr="image.png"/>
          <p:cNvPicPr/>
          <p:nvPr/>
        </p:nvPicPr>
        <p:blipFill>
          <a:blip r:embed="rId3"/>
          <a:stretch/>
        </p:blipFill>
        <p:spPr>
          <a:xfrm>
            <a:off x="6334200" y="4224240"/>
            <a:ext cx="171000" cy="19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Google Shape;203;p21" descr="image.png"/>
          <p:cNvPicPr/>
          <p:nvPr/>
        </p:nvPicPr>
        <p:blipFill>
          <a:blip r:embed="rId4"/>
          <a:stretch/>
        </p:blipFill>
        <p:spPr>
          <a:xfrm>
            <a:off x="6334200" y="4510080"/>
            <a:ext cx="218880" cy="199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" name="Google Shape;204;p21"/>
          <p:cNvSpPr/>
          <p:nvPr/>
        </p:nvSpPr>
        <p:spPr>
          <a:xfrm>
            <a:off x="571680" y="571680"/>
            <a:ext cx="1160100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300" b="1" u="none" strike="noStrike">
                <a:solidFill>
                  <a:srgbClr val="1B3022"/>
                </a:solidFill>
                <a:effectLst/>
                <a:uFillTx/>
                <a:latin typeface="Playfair Display"/>
                <a:ea typeface="Playfair Display"/>
              </a:rPr>
              <a:t>Sovereignty &amp; Security</a:t>
            </a:r>
            <a:endParaRPr lang="en-US" sz="3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Google Shape;205;p21"/>
          <p:cNvSpPr/>
          <p:nvPr/>
        </p:nvSpPr>
        <p:spPr>
          <a:xfrm>
            <a:off x="571680" y="1228680"/>
            <a:ext cx="11048760" cy="18720"/>
          </a:xfrm>
          <a:prstGeom prst="rect">
            <a:avLst/>
          </a:prstGeom>
          <a:solidFill>
            <a:srgbClr val="5C40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360" bIns="9360" anchor="ctr">
            <a:noAutofit/>
          </a:bodyPr>
          <a:p>
            <a:endParaRPr lang="en-US" sz="1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LibreOffice/26.2.4.2$MacOSX_AARCH64 LibreOffice_project/0229ac93fcf0d7cbc6376066c6f35021cef002dc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2026-07-17T07:58:07Z</dcterms:modified>
  <cp:revision>1</cp:revision>
  <dc:subject/>
  <dc:title/>
</cp:coreProperties>
</file>